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615" autoAdjust="0"/>
    <p:restoredTop sz="86408" autoAdjust="0"/>
  </p:normalViewPr>
  <p:slideViewPr>
    <p:cSldViewPr>
      <p:cViewPr varScale="1">
        <p:scale>
          <a:sx n="106" d="100"/>
          <a:sy n="106" d="100"/>
        </p:scale>
        <p:origin x="-63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10" y="4014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ая прямоугольная выноска 6"/>
          <p:cNvSpPr/>
          <p:nvPr/>
        </p:nvSpPr>
        <p:spPr>
          <a:xfrm>
            <a:off x="3275856" y="4149080"/>
            <a:ext cx="5256584" cy="2196824"/>
          </a:xfrm>
          <a:prstGeom prst="wedgeRoundRect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2000" b="1" dirty="0" err="1" smtClean="0">
                <a:solidFill>
                  <a:srgbClr val="FFFF00"/>
                </a:solidFill>
              </a:rPr>
              <a:t>Гоменюк</a:t>
            </a:r>
            <a:r>
              <a:rPr lang="uk-UA" sz="2000" b="1" dirty="0" smtClean="0">
                <a:solidFill>
                  <a:srgbClr val="FFFF00"/>
                </a:solidFill>
              </a:rPr>
              <a:t> Віктор Олексійович,                          заклад «Загальноосвітня школа І-ІІІ ст.№8 Вінницької міської ради»                                 вчитель  Захисту Вітчизни  </a:t>
            </a:r>
            <a:endParaRPr lang="en-US" sz="2000" b="1" dirty="0" smtClean="0">
              <a:solidFill>
                <a:srgbClr val="FFFF00"/>
              </a:solidFill>
            </a:endParaRPr>
          </a:p>
          <a:p>
            <a:pPr algn="ctr"/>
            <a:r>
              <a:rPr lang="uk-UA" sz="2000" b="1" dirty="0" smtClean="0">
                <a:solidFill>
                  <a:srgbClr val="FFFF00"/>
                </a:solidFill>
              </a:rPr>
              <a:t>   І категорія                                                           вул. Стельмаха ,буд.15 кв.23                                   тел.  (098)2706580</a:t>
            </a:r>
            <a:endParaRPr lang="ru-RU" sz="2000" b="1" dirty="0">
              <a:solidFill>
                <a:srgbClr val="FFFF00"/>
              </a:solidFill>
            </a:endParaRPr>
          </a:p>
        </p:txBody>
      </p:sp>
      <p:sp>
        <p:nvSpPr>
          <p:cNvPr id="4" name="Горизонтальный свиток 3"/>
          <p:cNvSpPr/>
          <p:nvPr/>
        </p:nvSpPr>
        <p:spPr>
          <a:xfrm>
            <a:off x="539552" y="0"/>
            <a:ext cx="8352928" cy="4149080"/>
          </a:xfrm>
          <a:prstGeom prst="horizontalScroll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11560" y="548681"/>
            <a:ext cx="7846640" cy="3051770"/>
          </a:xfrm>
        </p:spPr>
        <p:txBody>
          <a:bodyPr>
            <a:normAutofit fontScale="90000"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en-US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/>
            </a:r>
            <a:br>
              <a:rPr lang="en-US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</a:br>
            <a:r>
              <a:rPr lang="en-US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/>
            </a:r>
            <a:br>
              <a:rPr lang="en-US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</a:br>
            <a:r>
              <a:rPr lang="uk-UA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ПЛАНУВАННЯ ТА ОБЛІК РОБОТИ </a:t>
            </a:r>
            <a:r>
              <a:rPr lang="ru-RU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ГУРТК</a:t>
            </a:r>
            <a:r>
              <a:rPr lang="uk-UA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ІВ</a:t>
            </a:r>
            <a:r>
              <a:rPr lang="ru-RU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  ВІЙСЬКОВО-ПАТРІОТИЧНОГО ВИХОВАННЯ </a:t>
            </a:r>
            <a:r>
              <a:rPr lang="uk-UA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  </a:t>
            </a:r>
            <a:r>
              <a:rPr lang="ru-RU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/>
            </a:r>
            <a:br>
              <a:rPr lang="ru-RU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</a:br>
            <a:r>
              <a:rPr lang="ru-RU" b="1" u="words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В ШКОЛІ</a:t>
            </a:r>
            <a:r>
              <a:rPr lang="ru-RU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/>
            </a:r>
            <a:br>
              <a:rPr lang="ru-RU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</a:br>
            <a:r>
              <a:rPr lang="ru-RU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 </a:t>
            </a:r>
            <a:br>
              <a:rPr lang="ru-RU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</a:br>
            <a:endParaRPr lang="ru-RU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3568" y="4941168"/>
            <a:ext cx="7772400" cy="930027"/>
          </a:xfrm>
          <a:ln w="38100">
            <a:solidFill>
              <a:schemeClr val="accent6">
                <a:lumMod val="60000"/>
                <a:lumOff val="40000"/>
              </a:schemeClr>
            </a:solidFill>
          </a:ln>
          <a:effectLst>
            <a:glow rad="228600">
              <a:schemeClr val="accent3">
                <a:satMod val="175000"/>
                <a:alpha val="40000"/>
              </a:schemeClr>
            </a:glow>
          </a:effectLst>
        </p:spPr>
        <p:txBody>
          <a:bodyPr>
            <a:normAutofit/>
          </a:bodyPr>
          <a:lstStyle/>
          <a:p>
            <a:pPr algn="ctr"/>
            <a:r>
              <a:rPr lang="uk-UA" sz="5400" dirty="0" smtClean="0">
                <a:ln w="38100">
                  <a:solidFill>
                    <a:schemeClr val="accent3">
                      <a:lumMod val="75000"/>
                    </a:schemeClr>
                  </a:solidFill>
                </a:ln>
              </a:rPr>
              <a:t>СТРУКТУРА ПОСІБНИКА</a:t>
            </a:r>
            <a:endParaRPr lang="ru-RU" sz="5400" dirty="0">
              <a:ln w="38100">
                <a:solidFill>
                  <a:schemeClr val="accent3">
                    <a:lumMod val="75000"/>
                  </a:schemeClr>
                </a:solidFill>
              </a:ln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60649"/>
            <a:ext cx="7772400" cy="4146252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4" name="Блок-схема: память с посл. доступом 3"/>
          <p:cNvSpPr/>
          <p:nvPr/>
        </p:nvSpPr>
        <p:spPr>
          <a:xfrm>
            <a:off x="1331640" y="404664"/>
            <a:ext cx="6840760" cy="612648"/>
          </a:xfrm>
          <a:prstGeom prst="flowChartMagneticTape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sz="3600" dirty="0" smtClean="0"/>
              <a:t>ЧАСТИНА  І</a:t>
            </a:r>
            <a:endParaRPr lang="ru-RU" sz="3600" dirty="0"/>
          </a:p>
        </p:txBody>
      </p:sp>
      <p:sp>
        <p:nvSpPr>
          <p:cNvPr id="5" name="Блок-схема: память с посл. доступом 4"/>
          <p:cNvSpPr/>
          <p:nvPr/>
        </p:nvSpPr>
        <p:spPr>
          <a:xfrm>
            <a:off x="1187624" y="1268760"/>
            <a:ext cx="6840760" cy="612648"/>
          </a:xfrm>
          <a:prstGeom prst="flowChartMagneticTap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sz="3600" dirty="0" smtClean="0"/>
              <a:t>ЧАСТИНА ІІ</a:t>
            </a:r>
            <a:endParaRPr lang="ru-RU" sz="3600" dirty="0"/>
          </a:p>
        </p:txBody>
      </p:sp>
      <p:sp>
        <p:nvSpPr>
          <p:cNvPr id="6" name="Вертикальный свиток 5"/>
          <p:cNvSpPr/>
          <p:nvPr/>
        </p:nvSpPr>
        <p:spPr>
          <a:xfrm>
            <a:off x="1115616" y="2132856"/>
            <a:ext cx="6984776" cy="1224136"/>
          </a:xfrm>
          <a:prstGeom prst="verticalScroll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3600" dirty="0" smtClean="0"/>
              <a:t>ЖУРНАЛ ПЛАНУВАННЯ ТА ОБЛІКУ РОБОТИ ГУРТКА</a:t>
            </a:r>
            <a:endParaRPr lang="ru-RU" sz="3600" dirty="0"/>
          </a:p>
        </p:txBody>
      </p:sp>
      <p:sp>
        <p:nvSpPr>
          <p:cNvPr id="7" name="Выноска 1 (граница и черта) 6"/>
          <p:cNvSpPr/>
          <p:nvPr/>
        </p:nvSpPr>
        <p:spPr>
          <a:xfrm>
            <a:off x="2123728" y="3645024"/>
            <a:ext cx="5184576" cy="864096"/>
          </a:xfrm>
          <a:prstGeom prst="accentBorderCallout1">
            <a:avLst>
              <a:gd name="adj1" fmla="val 18750"/>
              <a:gd name="adj2" fmla="val -8333"/>
              <a:gd name="adj3" fmla="val 97754"/>
              <a:gd name="adj4" fmla="val -19108"/>
            </a:avLst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3600" dirty="0" smtClean="0"/>
              <a:t>ДОДАТКИ</a:t>
            </a:r>
            <a:endParaRPr lang="ru-RU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3568" y="260648"/>
            <a:ext cx="7772400" cy="648072"/>
          </a:xfrm>
          <a:ln w="38100"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ctr"/>
            <a:r>
              <a:rPr lang="uk-UA" sz="2000" dirty="0" smtClean="0"/>
              <a:t>ПЕРЕЛІК НАВЧАЛЬНИХ  ПРОГРАМ ГУРТКІВ</a:t>
            </a:r>
            <a:r>
              <a:rPr lang="uk-UA" sz="2000" i="1" dirty="0" smtClean="0"/>
              <a:t> </a:t>
            </a:r>
            <a:r>
              <a:rPr lang="ru-RU" sz="2000" dirty="0" smtClean="0"/>
              <a:t>ВІЙСЬКОВО – ПАТР</a:t>
            </a:r>
            <a:r>
              <a:rPr lang="uk-UA" sz="2000" dirty="0" smtClean="0"/>
              <a:t>І</a:t>
            </a:r>
            <a:r>
              <a:rPr lang="ru-RU" sz="2000" dirty="0" smtClean="0"/>
              <a:t>ОТИЧНОГО </a:t>
            </a:r>
            <a:r>
              <a:rPr lang="uk-UA" sz="2000" dirty="0" smtClean="0"/>
              <a:t>НАПРЯМУ</a:t>
            </a:r>
            <a:r>
              <a:rPr lang="ru-RU" sz="2000" dirty="0" smtClean="0"/>
              <a:t/>
            </a:r>
            <a:br>
              <a:rPr lang="ru-RU" sz="2000" dirty="0" smtClean="0"/>
            </a:br>
            <a:endParaRPr lang="ru-RU" sz="20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79512" y="980728"/>
            <a:ext cx="8784976" cy="5616623"/>
          </a:xfrm>
          <a:ln w="38100"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77500" lnSpcReduction="20000"/>
          </a:bodyPr>
          <a:lstStyle/>
          <a:p>
            <a:endParaRPr lang="ru-RU" sz="2800" dirty="0" smtClean="0">
              <a:solidFill>
                <a:schemeClr val="tx1"/>
              </a:solidFill>
            </a:endParaRPr>
          </a:p>
          <a:p>
            <a:pPr lvl="0"/>
            <a:r>
              <a:rPr lang="uk-UA" sz="2800" b="1" i="1" dirty="0" smtClean="0">
                <a:solidFill>
                  <a:schemeClr val="tx1"/>
                </a:solidFill>
              </a:rPr>
              <a:t>1.  </a:t>
            </a:r>
            <a:r>
              <a:rPr lang="uk-UA" sz="28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Програма факультативного курсу (гуртка)  </a:t>
            </a:r>
            <a:r>
              <a:rPr lang="ru-RU" sz="28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військово</a:t>
            </a:r>
            <a:r>
              <a:rPr lang="ru-RU" sz="28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– </a:t>
            </a:r>
            <a:r>
              <a:rPr lang="ru-RU" sz="28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патр</a:t>
            </a:r>
            <a:r>
              <a:rPr lang="uk-UA" sz="28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і</a:t>
            </a:r>
            <a:r>
              <a:rPr lang="ru-RU" sz="28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отичного</a:t>
            </a:r>
            <a:r>
              <a:rPr lang="ru-RU" sz="28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uk-UA" sz="28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напряму " Школа безпеки"</a:t>
            </a:r>
            <a:r>
              <a:rPr lang="uk-UA" sz="28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</a:t>
            </a:r>
            <a:r>
              <a:rPr lang="uk-UA" dirty="0" smtClean="0">
                <a:solidFill>
                  <a:schemeClr val="tx1"/>
                </a:solidFill>
              </a:rPr>
              <a:t>(</a:t>
            </a:r>
            <a:r>
              <a:rPr lang="uk-UA" dirty="0" err="1" smtClean="0">
                <a:solidFill>
                  <a:schemeClr val="tx1"/>
                </a:solidFill>
              </a:rPr>
              <a:t>Олексюк</a:t>
            </a:r>
            <a:r>
              <a:rPr lang="uk-UA" dirty="0" smtClean="0">
                <a:solidFill>
                  <a:schemeClr val="tx1"/>
                </a:solidFill>
              </a:rPr>
              <a:t> В.Л., </a:t>
            </a:r>
            <a:r>
              <a:rPr lang="uk-UA" dirty="0" err="1" smtClean="0">
                <a:solidFill>
                  <a:schemeClr val="tx1"/>
                </a:solidFill>
              </a:rPr>
              <a:t>Орчинська</a:t>
            </a:r>
            <a:r>
              <a:rPr lang="uk-UA" dirty="0" smtClean="0">
                <a:solidFill>
                  <a:schemeClr val="tx1"/>
                </a:solidFill>
              </a:rPr>
              <a:t> Л.В., </a:t>
            </a:r>
            <a:r>
              <a:rPr lang="uk-UA" dirty="0" err="1" smtClean="0">
                <a:solidFill>
                  <a:schemeClr val="tx1"/>
                </a:solidFill>
              </a:rPr>
              <a:t>Єпіфанцев</a:t>
            </a:r>
            <a:r>
              <a:rPr lang="uk-UA" dirty="0" smtClean="0">
                <a:solidFill>
                  <a:schemeClr val="tx1"/>
                </a:solidFill>
              </a:rPr>
              <a:t> І.В., </a:t>
            </a:r>
            <a:r>
              <a:rPr lang="uk-UA" dirty="0" err="1" smtClean="0">
                <a:solidFill>
                  <a:schemeClr val="tx1"/>
                </a:solidFill>
              </a:rPr>
              <a:t>„Схвалено</a:t>
            </a:r>
            <a:r>
              <a:rPr lang="uk-UA" dirty="0" smtClean="0">
                <a:solidFill>
                  <a:schemeClr val="tx1"/>
                </a:solidFill>
              </a:rPr>
              <a:t> для використання в загальноосвітніх навчальних </a:t>
            </a:r>
            <a:r>
              <a:rPr lang="uk-UA" dirty="0" err="1" smtClean="0">
                <a:solidFill>
                  <a:schemeClr val="tx1"/>
                </a:solidFill>
              </a:rPr>
              <a:t>закладах”</a:t>
            </a:r>
            <a:r>
              <a:rPr lang="uk-UA" dirty="0" smtClean="0">
                <a:solidFill>
                  <a:schemeClr val="tx1"/>
                </a:solidFill>
              </a:rPr>
              <a:t>. (Протокол № 1 від 23.03.11р.).</a:t>
            </a:r>
            <a:endParaRPr lang="ru-RU" dirty="0" smtClean="0">
              <a:solidFill>
                <a:schemeClr val="tx1"/>
              </a:solidFill>
            </a:endParaRPr>
          </a:p>
          <a:p>
            <a:r>
              <a:rPr lang="uk-UA" dirty="0" smtClean="0">
                <a:solidFill>
                  <a:schemeClr val="tx1"/>
                </a:solidFill>
              </a:rPr>
              <a:t> </a:t>
            </a:r>
            <a:endParaRPr lang="ru-RU" dirty="0" smtClean="0">
              <a:solidFill>
                <a:schemeClr val="tx1"/>
              </a:solidFill>
            </a:endParaRPr>
          </a:p>
          <a:p>
            <a:r>
              <a:rPr lang="uk-UA" sz="2100" b="1" dirty="0" smtClean="0">
                <a:solidFill>
                  <a:schemeClr val="tx1"/>
                </a:solidFill>
              </a:rPr>
              <a:t> </a:t>
            </a:r>
            <a:r>
              <a:rPr lang="uk-UA" sz="2800" b="1" dirty="0" smtClean="0">
                <a:solidFill>
                  <a:schemeClr val="tx1"/>
                </a:solidFill>
              </a:rPr>
              <a:t>2.    </a:t>
            </a:r>
            <a:r>
              <a:rPr lang="ru-RU" sz="28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З</a:t>
            </a:r>
            <a:r>
              <a:rPr lang="uk-UA" sz="2800" b="1" i="1" dirty="0" err="1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бірник</a:t>
            </a:r>
            <a:r>
              <a:rPr lang="uk-UA" sz="28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 навчальних програм курсів за вибором,,Школа рятувальника</a:t>
            </a:r>
            <a:r>
              <a:rPr lang="uk-UA" sz="28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 ”</a:t>
            </a:r>
            <a:r>
              <a:rPr lang="uk-UA" sz="2800" dirty="0" smtClean="0">
                <a:solidFill>
                  <a:schemeClr val="tx1"/>
                </a:solidFill>
              </a:rPr>
              <a:t> </a:t>
            </a:r>
            <a:r>
              <a:rPr lang="uk-UA" dirty="0" smtClean="0">
                <a:solidFill>
                  <a:schemeClr val="tx1"/>
                </a:solidFill>
              </a:rPr>
              <a:t>(</a:t>
            </a:r>
            <a:r>
              <a:rPr lang="uk-UA" dirty="0" err="1" smtClean="0">
                <a:solidFill>
                  <a:schemeClr val="tx1"/>
                </a:solidFill>
              </a:rPr>
              <a:t>Слєсар</a:t>
            </a:r>
            <a:r>
              <a:rPr lang="uk-UA" dirty="0" smtClean="0">
                <a:solidFill>
                  <a:schemeClr val="tx1"/>
                </a:solidFill>
              </a:rPr>
              <a:t> Б.В.,для учнів старшої школи загальноосвітніх навчальних закладів.   Лист МОН від 08.04.09 №1/11-2259</a:t>
            </a:r>
            <a:r>
              <a:rPr lang="uk-UA" i="1" dirty="0" smtClean="0">
                <a:solidFill>
                  <a:schemeClr val="tx1"/>
                </a:solidFill>
              </a:rPr>
              <a:t> </a:t>
            </a:r>
            <a:r>
              <a:rPr lang="uk-UA" i="1" dirty="0" err="1" smtClean="0">
                <a:solidFill>
                  <a:schemeClr val="tx1"/>
                </a:solidFill>
              </a:rPr>
              <a:t>.</a:t>
            </a:r>
            <a:r>
              <a:rPr lang="uk-UA" i="1" u="sng" dirty="0" err="1" smtClean="0">
                <a:solidFill>
                  <a:schemeClr val="tx1"/>
                </a:solidFill>
              </a:rPr>
              <a:t>Рекомендовано</a:t>
            </a:r>
            <a:r>
              <a:rPr lang="uk-UA" i="1" u="sng" dirty="0" smtClean="0">
                <a:solidFill>
                  <a:schemeClr val="tx1"/>
                </a:solidFill>
              </a:rPr>
              <a:t> Міністерством освіти і науки України</a:t>
            </a:r>
            <a:r>
              <a:rPr lang="uk-UA" i="1" dirty="0" smtClean="0">
                <a:solidFill>
                  <a:schemeClr val="tx1"/>
                </a:solidFill>
              </a:rPr>
              <a:t>, </a:t>
            </a:r>
            <a:r>
              <a:rPr lang="uk-UA" b="1" dirty="0" smtClean="0">
                <a:solidFill>
                  <a:schemeClr val="tx1"/>
                </a:solidFill>
              </a:rPr>
              <a:t> </a:t>
            </a:r>
            <a:r>
              <a:rPr lang="uk-UA" dirty="0" smtClean="0">
                <a:solidFill>
                  <a:schemeClr val="tx1"/>
                </a:solidFill>
              </a:rPr>
              <a:t>Київ –2006)</a:t>
            </a:r>
            <a:endParaRPr lang="ru-RU" b="1" dirty="0" smtClean="0">
              <a:solidFill>
                <a:schemeClr val="tx1"/>
              </a:solidFill>
            </a:endParaRPr>
          </a:p>
          <a:p>
            <a:r>
              <a:rPr lang="uk-UA" dirty="0" smtClean="0">
                <a:solidFill>
                  <a:schemeClr val="tx1"/>
                </a:solidFill>
              </a:rPr>
              <a:t> </a:t>
            </a:r>
            <a:endParaRPr lang="ru-RU" sz="2400" dirty="0" smtClean="0">
              <a:solidFill>
                <a:schemeClr val="tx1"/>
              </a:solidFill>
            </a:endParaRPr>
          </a:p>
          <a:p>
            <a:r>
              <a:rPr lang="uk-UA" sz="2800" b="1" dirty="0" smtClean="0">
                <a:solidFill>
                  <a:schemeClr val="tx1"/>
                </a:solidFill>
              </a:rPr>
              <a:t>3.    </a:t>
            </a:r>
            <a:r>
              <a:rPr lang="ru-RU" sz="28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Навчальна</a:t>
            </a:r>
            <a:r>
              <a:rPr lang="ru-RU" sz="28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ru-RU" sz="28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програма</a:t>
            </a:r>
            <a:r>
              <a:rPr lang="ru-RU" sz="28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ru-RU" sz="28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гуртка</a:t>
            </a:r>
            <a:r>
              <a:rPr lang="ru-RU" sz="28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«</a:t>
            </a:r>
            <a:r>
              <a:rPr lang="ru-RU" sz="28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Зірниця</a:t>
            </a:r>
            <a:r>
              <a:rPr lang="ru-RU" sz="28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»</a:t>
            </a:r>
            <a:r>
              <a:rPr lang="uk-UA" i="1" dirty="0" smtClean="0">
                <a:solidFill>
                  <a:schemeClr val="tx1"/>
                </a:solidFill>
              </a:rPr>
              <a:t>(</a:t>
            </a:r>
            <a:r>
              <a:rPr lang="uk-UA" dirty="0" smtClean="0">
                <a:solidFill>
                  <a:schemeClr val="tx1"/>
                </a:solidFill>
              </a:rPr>
              <a:t> </a:t>
            </a:r>
            <a:r>
              <a:rPr lang="ru-RU" dirty="0" err="1" smtClean="0">
                <a:solidFill>
                  <a:schemeClr val="tx1"/>
                </a:solidFill>
              </a:rPr>
              <a:t>Коломоєць</a:t>
            </a:r>
            <a:r>
              <a:rPr lang="ru-RU" dirty="0" smtClean="0">
                <a:solidFill>
                  <a:schemeClr val="tx1"/>
                </a:solidFill>
              </a:rPr>
              <a:t> Г.А.</a:t>
            </a:r>
            <a:r>
              <a:rPr lang="uk-UA" dirty="0" smtClean="0">
                <a:solidFill>
                  <a:schemeClr val="tx1"/>
                </a:solidFill>
              </a:rPr>
              <a:t>, </a:t>
            </a:r>
            <a:r>
              <a:rPr lang="ru-RU" dirty="0" smtClean="0">
                <a:solidFill>
                  <a:schemeClr val="tx1"/>
                </a:solidFill>
              </a:rPr>
              <a:t>3 роки </a:t>
            </a:r>
            <a:r>
              <a:rPr lang="ru-RU" dirty="0" err="1" smtClean="0">
                <a:solidFill>
                  <a:schemeClr val="tx1"/>
                </a:solidFill>
              </a:rPr>
              <a:t>навчання</a:t>
            </a:r>
            <a:r>
              <a:rPr lang="uk-UA" dirty="0" smtClean="0">
                <a:solidFill>
                  <a:schemeClr val="tx1"/>
                </a:solidFill>
              </a:rPr>
              <a:t> . Лист Інституту інноваційних </a:t>
            </a:r>
            <a:r>
              <a:rPr lang="uk-UA" dirty="0" smtClean="0">
                <a:solidFill>
                  <a:schemeClr val="tx1"/>
                </a:solidFill>
              </a:rPr>
              <a:t>технологій </a:t>
            </a:r>
            <a:r>
              <a:rPr lang="uk-UA" dirty="0" smtClean="0">
                <a:solidFill>
                  <a:schemeClr val="tx1"/>
                </a:solidFill>
              </a:rPr>
              <a:t>і змісту освіти від 06.03.2012 № 14.1/12-Г-70.    </a:t>
            </a:r>
            <a:r>
              <a:rPr lang="uk-UA" i="1" u="sng" dirty="0" smtClean="0">
                <a:solidFill>
                  <a:schemeClr val="tx1"/>
                </a:solidFill>
              </a:rPr>
              <a:t>Схвалено  комісією  із  захисту  Вітчизни  науково-методичної Ради з питань освіти Міністерства освіти і науки, молоді та спорту України</a:t>
            </a:r>
            <a:r>
              <a:rPr lang="uk-UA" i="1" dirty="0" smtClean="0">
                <a:solidFill>
                  <a:schemeClr val="tx1"/>
                </a:solidFill>
              </a:rPr>
              <a:t>.</a:t>
            </a:r>
            <a:r>
              <a:rPr lang="uk-UA" dirty="0" smtClean="0">
                <a:solidFill>
                  <a:schemeClr val="tx1"/>
                </a:solidFill>
              </a:rPr>
              <a:t> Київ, 2012</a:t>
            </a:r>
            <a:r>
              <a:rPr lang="uk-UA" i="1" dirty="0" smtClean="0">
                <a:solidFill>
                  <a:schemeClr val="tx1"/>
                </a:solidFill>
              </a:rPr>
              <a:t>)</a:t>
            </a:r>
            <a:endParaRPr lang="ru-RU" dirty="0" smtClean="0">
              <a:solidFill>
                <a:schemeClr val="tx1"/>
              </a:solidFill>
            </a:endParaRPr>
          </a:p>
          <a:p>
            <a:r>
              <a:rPr lang="uk-UA" dirty="0" smtClean="0">
                <a:solidFill>
                  <a:schemeClr val="tx1"/>
                </a:solidFill>
              </a:rPr>
              <a:t> </a:t>
            </a:r>
            <a:endParaRPr lang="ru-RU" sz="2800" dirty="0" smtClean="0">
              <a:solidFill>
                <a:schemeClr val="tx1"/>
              </a:solidFill>
            </a:endParaRPr>
          </a:p>
          <a:p>
            <a:r>
              <a:rPr lang="uk-UA" sz="2800" b="1" i="1" dirty="0" smtClean="0">
                <a:solidFill>
                  <a:schemeClr val="tx1"/>
                </a:solidFill>
              </a:rPr>
              <a:t>4.    </a:t>
            </a:r>
            <a:r>
              <a:rPr lang="uk-UA" sz="28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Навчальна програма гуртка </a:t>
            </a:r>
            <a:r>
              <a:rPr lang="uk-UA" sz="2800" b="1" i="1" dirty="0" err="1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козацько–лицарського</a:t>
            </a:r>
            <a:r>
              <a:rPr lang="uk-UA" sz="28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 виховання «Джура» </a:t>
            </a:r>
            <a:r>
              <a:rPr lang="uk-UA" i="1" dirty="0" smtClean="0">
                <a:solidFill>
                  <a:schemeClr val="tx1"/>
                </a:solidFill>
              </a:rPr>
              <a:t>( </a:t>
            </a:r>
            <a:r>
              <a:rPr lang="uk-UA" dirty="0" smtClean="0">
                <a:solidFill>
                  <a:schemeClr val="tx1"/>
                </a:solidFill>
              </a:rPr>
              <a:t>Бондарчук О.С., 5 років навчання.</a:t>
            </a:r>
            <a:r>
              <a:rPr lang="uk-UA" b="1" i="1" dirty="0" smtClean="0">
                <a:solidFill>
                  <a:schemeClr val="tx1"/>
                </a:solidFill>
              </a:rPr>
              <a:t> </a:t>
            </a:r>
            <a:r>
              <a:rPr lang="uk-UA" dirty="0" smtClean="0">
                <a:solidFill>
                  <a:schemeClr val="tx1"/>
                </a:solidFill>
              </a:rPr>
              <a:t>Лист  Інституту  інноваційних  технологій  і  змісту  освіти  від  14.06.2012  № 14  1/12–Г–119.  </a:t>
            </a:r>
            <a:r>
              <a:rPr lang="uk-UA" i="1" dirty="0" smtClean="0">
                <a:solidFill>
                  <a:schemeClr val="tx1"/>
                </a:solidFill>
              </a:rPr>
              <a:t> </a:t>
            </a:r>
            <a:r>
              <a:rPr lang="uk-UA" i="1" u="sng" dirty="0" smtClean="0">
                <a:solidFill>
                  <a:schemeClr val="tx1"/>
                </a:solidFill>
              </a:rPr>
              <a:t>Схвалено для використання в загальноосвітніх навчальних закладах комісією із захисту Вітчизни науково-методичної Ради з питань освіти Міністерства освіти і науки, молоді та спорту України,протокол № 3 від 01.06.2012 р.</a:t>
            </a:r>
            <a:r>
              <a:rPr lang="uk-UA" i="1" dirty="0" smtClean="0">
                <a:solidFill>
                  <a:schemeClr val="tx1"/>
                </a:solidFill>
              </a:rPr>
              <a:t>  </a:t>
            </a:r>
            <a:r>
              <a:rPr lang="uk-UA" dirty="0" smtClean="0">
                <a:solidFill>
                  <a:schemeClr val="tx1"/>
                </a:solidFill>
              </a:rPr>
              <a:t>Київ, 2012</a:t>
            </a:r>
            <a:r>
              <a:rPr lang="uk-UA" i="1" dirty="0" smtClean="0">
                <a:solidFill>
                  <a:schemeClr val="tx1"/>
                </a:solidFill>
              </a:rPr>
              <a:t>)</a:t>
            </a:r>
            <a:endParaRPr lang="ru-RU" dirty="0" smtClean="0">
              <a:solidFill>
                <a:schemeClr val="tx1"/>
              </a:solidFill>
            </a:endParaRPr>
          </a:p>
          <a:p>
            <a:endParaRPr lang="ru-RU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79512" y="1052736"/>
            <a:ext cx="8712968" cy="5544616"/>
          </a:xfrm>
          <a:ln w="38100"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r>
              <a:rPr lang="uk-UA" sz="2200" b="1" i="1" dirty="0" smtClean="0">
                <a:solidFill>
                  <a:schemeClr val="tx1"/>
                </a:solidFill>
              </a:rPr>
              <a:t>5.    </a:t>
            </a:r>
            <a:r>
              <a:rPr lang="uk-UA" sz="22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Навчальна програма гуртка  «Влучний стрілець»</a:t>
            </a:r>
            <a:r>
              <a:rPr lang="uk-UA" sz="2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 </a:t>
            </a:r>
            <a:r>
              <a:rPr lang="uk-UA" sz="2200" dirty="0" smtClean="0">
                <a:solidFill>
                  <a:schemeClr val="tx1"/>
                </a:solidFill>
              </a:rPr>
              <a:t>(</a:t>
            </a:r>
            <a:r>
              <a:rPr lang="uk-UA" sz="2200" dirty="0" err="1" smtClean="0">
                <a:solidFill>
                  <a:schemeClr val="tx1"/>
                </a:solidFill>
              </a:rPr>
              <a:t>Кривонос</a:t>
            </a:r>
            <a:r>
              <a:rPr lang="uk-UA" sz="2200" dirty="0" smtClean="0">
                <a:solidFill>
                  <a:schemeClr val="tx1"/>
                </a:solidFill>
              </a:rPr>
              <a:t> Ю.Д.</a:t>
            </a:r>
            <a:r>
              <a:rPr lang="uk-UA" sz="2200" b="1" i="1" dirty="0" smtClean="0">
                <a:solidFill>
                  <a:schemeClr val="tx1"/>
                </a:solidFill>
              </a:rPr>
              <a:t> </a:t>
            </a:r>
            <a:r>
              <a:rPr lang="uk-UA" sz="2200" dirty="0" smtClean="0">
                <a:solidFill>
                  <a:schemeClr val="tx1"/>
                </a:solidFill>
              </a:rPr>
              <a:t>,,Методичні рекомендації щодо організації роботи гуртків військово-патріотичного </a:t>
            </a:r>
            <a:r>
              <a:rPr lang="uk-UA" sz="2200" dirty="0" smtClean="0">
                <a:solidFill>
                  <a:schemeClr val="tx1"/>
                </a:solidFill>
              </a:rPr>
              <a:t>виховання</a:t>
            </a:r>
            <a:r>
              <a:rPr lang="en-US" sz="2200" dirty="0" smtClean="0">
                <a:solidFill>
                  <a:schemeClr val="tx1"/>
                </a:solidFill>
              </a:rPr>
              <a:t> </a:t>
            </a:r>
            <a:r>
              <a:rPr lang="uk-UA" sz="2200" b="1" i="1" dirty="0" smtClean="0">
                <a:solidFill>
                  <a:schemeClr val="tx1"/>
                </a:solidFill>
              </a:rPr>
              <a:t>”</a:t>
            </a:r>
            <a:r>
              <a:rPr lang="uk-UA" sz="2200" dirty="0" smtClean="0">
                <a:solidFill>
                  <a:schemeClr val="tx1"/>
                </a:solidFill>
              </a:rPr>
              <a:t>, </a:t>
            </a:r>
            <a:r>
              <a:rPr lang="uk-UA" sz="2200" dirty="0" smtClean="0">
                <a:solidFill>
                  <a:schemeClr val="tx1"/>
                </a:solidFill>
              </a:rPr>
              <a:t>Академія педагогічних наук України ,Центральний інститут післядипломної педагогічної освіти , Київ –2006)</a:t>
            </a:r>
            <a:endParaRPr lang="ru-RU" sz="2200" dirty="0" smtClean="0">
              <a:solidFill>
                <a:schemeClr val="tx1"/>
              </a:solidFill>
            </a:endParaRPr>
          </a:p>
          <a:p>
            <a:r>
              <a:rPr lang="uk-UA" sz="2200" dirty="0" smtClean="0">
                <a:solidFill>
                  <a:schemeClr val="tx1"/>
                </a:solidFill>
              </a:rPr>
              <a:t> </a:t>
            </a:r>
            <a:endParaRPr lang="ru-RU" sz="2200" b="1" dirty="0" smtClean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r>
              <a:rPr lang="uk-UA" sz="2200" b="1" i="1" dirty="0" smtClean="0">
                <a:ln w="1905"/>
                <a:solidFill>
                  <a:schemeClr val="tx1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6.    </a:t>
            </a:r>
            <a:r>
              <a:rPr lang="uk-UA" sz="22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Навчальна програма гуртка </a:t>
            </a:r>
            <a:r>
              <a:rPr lang="uk-UA" sz="22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„Захисник</a:t>
            </a:r>
            <a:r>
              <a:rPr lang="uk-UA" sz="22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uk-UA" sz="22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Батьківщини”</a:t>
            </a:r>
            <a:r>
              <a:rPr lang="uk-UA" sz="2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(</a:t>
            </a:r>
            <a:r>
              <a:rPr lang="uk-UA" sz="2200" dirty="0" err="1" smtClean="0">
                <a:solidFill>
                  <a:schemeClr val="tx1"/>
                </a:solidFill>
              </a:rPr>
              <a:t>Кривонос</a:t>
            </a:r>
            <a:r>
              <a:rPr lang="uk-UA" sz="2200" dirty="0" smtClean="0">
                <a:solidFill>
                  <a:schemeClr val="tx1"/>
                </a:solidFill>
              </a:rPr>
              <a:t> Ю.Д.</a:t>
            </a:r>
            <a:r>
              <a:rPr lang="uk-UA" sz="2200" b="1" i="1" dirty="0" smtClean="0">
                <a:solidFill>
                  <a:schemeClr val="tx1"/>
                </a:solidFill>
              </a:rPr>
              <a:t> </a:t>
            </a:r>
            <a:r>
              <a:rPr lang="uk-UA" sz="2200" dirty="0" smtClean="0">
                <a:solidFill>
                  <a:schemeClr val="tx1"/>
                </a:solidFill>
              </a:rPr>
              <a:t>,,Методичні рекомендації щодо </a:t>
            </a:r>
            <a:r>
              <a:rPr lang="uk-UA" sz="2200" dirty="0" smtClean="0">
                <a:solidFill>
                  <a:schemeClr val="tx1"/>
                </a:solidFill>
              </a:rPr>
              <a:t>організації </a:t>
            </a:r>
            <a:r>
              <a:rPr lang="uk-UA" sz="2200" dirty="0" smtClean="0">
                <a:solidFill>
                  <a:schemeClr val="tx1"/>
                </a:solidFill>
              </a:rPr>
              <a:t>роботи гуртків військово-патріотичного </a:t>
            </a:r>
            <a:r>
              <a:rPr lang="uk-UA" sz="2200" dirty="0" smtClean="0">
                <a:solidFill>
                  <a:schemeClr val="tx1"/>
                </a:solidFill>
              </a:rPr>
              <a:t>виховання</a:t>
            </a:r>
            <a:r>
              <a:rPr lang="en-US" sz="2200" smtClean="0">
                <a:solidFill>
                  <a:schemeClr val="tx1"/>
                </a:solidFill>
              </a:rPr>
              <a:t> </a:t>
            </a:r>
            <a:r>
              <a:rPr lang="uk-UA" sz="2200" b="1" i="1" smtClean="0">
                <a:solidFill>
                  <a:schemeClr val="tx1"/>
                </a:solidFill>
              </a:rPr>
              <a:t>”</a:t>
            </a:r>
            <a:r>
              <a:rPr lang="uk-UA" sz="2200" smtClean="0">
                <a:solidFill>
                  <a:schemeClr val="tx1"/>
                </a:solidFill>
              </a:rPr>
              <a:t>, </a:t>
            </a:r>
            <a:r>
              <a:rPr lang="uk-UA" sz="2200" dirty="0" smtClean="0">
                <a:solidFill>
                  <a:schemeClr val="tx1"/>
                </a:solidFill>
              </a:rPr>
              <a:t>Академія педагогічних наук України ,Центральний інститут післядипломної педагогічної освіти , Київ –2006)</a:t>
            </a:r>
            <a:endParaRPr lang="ru-RU" sz="2200" dirty="0" smtClean="0">
              <a:solidFill>
                <a:schemeClr val="tx1"/>
              </a:solidFill>
            </a:endParaRPr>
          </a:p>
          <a:p>
            <a:r>
              <a:rPr lang="uk-UA" sz="2200" dirty="0" smtClean="0">
                <a:solidFill>
                  <a:schemeClr val="tx1"/>
                </a:solidFill>
              </a:rPr>
              <a:t> </a:t>
            </a:r>
            <a:endParaRPr lang="ru-RU" sz="2200" dirty="0" smtClean="0">
              <a:solidFill>
                <a:schemeClr val="tx1"/>
              </a:solidFill>
            </a:endParaRPr>
          </a:p>
          <a:p>
            <a:r>
              <a:rPr lang="uk-UA" sz="2200" b="1" i="1" dirty="0" smtClean="0">
                <a:solidFill>
                  <a:schemeClr val="tx1"/>
                </a:solidFill>
              </a:rPr>
              <a:t>7.    </a:t>
            </a:r>
            <a:r>
              <a:rPr lang="uk-UA" sz="22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Навчальна програма гуртка </a:t>
            </a:r>
            <a:r>
              <a:rPr lang="uk-UA" sz="2200" b="1" i="1" dirty="0" err="1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„Юний</a:t>
            </a:r>
            <a:r>
              <a:rPr lang="uk-UA" sz="22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 </a:t>
            </a:r>
            <a:r>
              <a:rPr lang="uk-UA" sz="2200" b="1" i="1" dirty="0" err="1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командир”</a:t>
            </a:r>
            <a:r>
              <a:rPr lang="uk-UA" sz="22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 </a:t>
            </a:r>
            <a:r>
              <a:rPr lang="uk-UA" sz="2200" dirty="0" smtClean="0">
                <a:solidFill>
                  <a:schemeClr val="tx1"/>
                </a:solidFill>
              </a:rPr>
              <a:t>(</a:t>
            </a:r>
            <a:r>
              <a:rPr lang="uk-UA" sz="2200" dirty="0" err="1" smtClean="0">
                <a:solidFill>
                  <a:schemeClr val="tx1"/>
                </a:solidFill>
              </a:rPr>
              <a:t>Кривонос</a:t>
            </a:r>
            <a:r>
              <a:rPr lang="uk-UA" sz="2200" dirty="0" smtClean="0">
                <a:solidFill>
                  <a:schemeClr val="tx1"/>
                </a:solidFill>
              </a:rPr>
              <a:t> Ю.Д.</a:t>
            </a:r>
            <a:r>
              <a:rPr lang="uk-UA" sz="2200" b="1" i="1" dirty="0" smtClean="0">
                <a:solidFill>
                  <a:schemeClr val="tx1"/>
                </a:solidFill>
              </a:rPr>
              <a:t> </a:t>
            </a:r>
            <a:r>
              <a:rPr lang="uk-UA" sz="2200" dirty="0" smtClean="0">
                <a:solidFill>
                  <a:schemeClr val="tx1"/>
                </a:solidFill>
              </a:rPr>
              <a:t>,,Методичні рекомендації щодо організації </a:t>
            </a:r>
            <a:r>
              <a:rPr lang="uk-UA" sz="2200" dirty="0" smtClean="0">
                <a:solidFill>
                  <a:schemeClr val="tx1"/>
                </a:solidFill>
              </a:rPr>
              <a:t>роботи </a:t>
            </a:r>
            <a:r>
              <a:rPr lang="uk-UA" sz="2200" dirty="0" smtClean="0">
                <a:solidFill>
                  <a:schemeClr val="tx1"/>
                </a:solidFill>
              </a:rPr>
              <a:t>гуртків військово-патріотичного </a:t>
            </a:r>
            <a:r>
              <a:rPr lang="uk-UA" sz="2200" dirty="0" smtClean="0">
                <a:solidFill>
                  <a:schemeClr val="tx1"/>
                </a:solidFill>
              </a:rPr>
              <a:t>виховання</a:t>
            </a:r>
            <a:r>
              <a:rPr lang="en-US" sz="2200" dirty="0" smtClean="0">
                <a:solidFill>
                  <a:schemeClr val="tx1"/>
                </a:solidFill>
              </a:rPr>
              <a:t> </a:t>
            </a:r>
            <a:r>
              <a:rPr lang="uk-UA" sz="2200" b="1" i="1" dirty="0" smtClean="0">
                <a:solidFill>
                  <a:schemeClr val="tx1"/>
                </a:solidFill>
              </a:rPr>
              <a:t>”</a:t>
            </a:r>
            <a:r>
              <a:rPr lang="uk-UA" sz="2200" dirty="0" smtClean="0">
                <a:solidFill>
                  <a:schemeClr val="tx1"/>
                </a:solidFill>
              </a:rPr>
              <a:t>, </a:t>
            </a:r>
            <a:r>
              <a:rPr lang="uk-UA" sz="2200" dirty="0" smtClean="0">
                <a:solidFill>
                  <a:schemeClr val="tx1"/>
                </a:solidFill>
              </a:rPr>
              <a:t>Академія педагогічних наук України , Центральний інститут післядипломної педагогічної освіти , Київ –2006)</a:t>
            </a:r>
            <a:endParaRPr lang="ru-RU" sz="2200" dirty="0" smtClean="0">
              <a:solidFill>
                <a:schemeClr val="tx1"/>
              </a:solidFill>
            </a:endParaRPr>
          </a:p>
          <a:p>
            <a:r>
              <a:rPr lang="uk-UA" sz="2200" dirty="0" smtClean="0">
                <a:solidFill>
                  <a:schemeClr val="tx1"/>
                </a:solidFill>
              </a:rPr>
              <a:t> </a:t>
            </a:r>
            <a:endParaRPr lang="ru-RU" sz="2200" dirty="0" smtClean="0">
              <a:solidFill>
                <a:schemeClr val="tx1"/>
              </a:solidFill>
            </a:endParaRPr>
          </a:p>
          <a:p>
            <a:r>
              <a:rPr lang="uk-UA" sz="2200" b="1" i="1" dirty="0" smtClean="0">
                <a:solidFill>
                  <a:schemeClr val="tx1"/>
                </a:solidFill>
              </a:rPr>
              <a:t>8.    </a:t>
            </a:r>
            <a:r>
              <a:rPr lang="uk-UA" sz="22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Навчальна програма гуртка </a:t>
            </a:r>
            <a:r>
              <a:rPr lang="uk-UA" sz="2200" b="1" i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„Юний</a:t>
            </a:r>
            <a:r>
              <a:rPr lang="uk-UA" sz="2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uk-UA" sz="22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стрілець ” </a:t>
            </a:r>
            <a:r>
              <a:rPr lang="uk-UA" sz="2200" dirty="0" smtClean="0">
                <a:solidFill>
                  <a:schemeClr val="tx1"/>
                </a:solidFill>
              </a:rPr>
              <a:t>(</a:t>
            </a:r>
            <a:r>
              <a:rPr lang="uk-UA" sz="2200" dirty="0" err="1" smtClean="0">
                <a:solidFill>
                  <a:schemeClr val="tx1"/>
                </a:solidFill>
              </a:rPr>
              <a:t>Кривонос</a:t>
            </a:r>
            <a:r>
              <a:rPr lang="uk-UA" sz="2200" dirty="0" smtClean="0">
                <a:solidFill>
                  <a:schemeClr val="tx1"/>
                </a:solidFill>
              </a:rPr>
              <a:t> Ю.Д.</a:t>
            </a:r>
            <a:r>
              <a:rPr lang="uk-UA" sz="2200" b="1" i="1" dirty="0" smtClean="0">
                <a:solidFill>
                  <a:schemeClr val="tx1"/>
                </a:solidFill>
              </a:rPr>
              <a:t> </a:t>
            </a:r>
            <a:r>
              <a:rPr lang="uk-UA" sz="2200" dirty="0" smtClean="0">
                <a:solidFill>
                  <a:schemeClr val="tx1"/>
                </a:solidFill>
              </a:rPr>
              <a:t>,,Методичні рекомендації щодо організації </a:t>
            </a:r>
            <a:r>
              <a:rPr lang="uk-UA" sz="2200" dirty="0" smtClean="0">
                <a:solidFill>
                  <a:schemeClr val="tx1"/>
                </a:solidFill>
              </a:rPr>
              <a:t>роботи </a:t>
            </a:r>
            <a:r>
              <a:rPr lang="uk-UA" sz="2200" dirty="0" smtClean="0">
                <a:solidFill>
                  <a:schemeClr val="tx1"/>
                </a:solidFill>
              </a:rPr>
              <a:t>гуртків військово-патріотичного </a:t>
            </a:r>
            <a:r>
              <a:rPr lang="uk-UA" sz="2200" dirty="0" smtClean="0">
                <a:solidFill>
                  <a:schemeClr val="tx1"/>
                </a:solidFill>
              </a:rPr>
              <a:t>виховання</a:t>
            </a:r>
            <a:r>
              <a:rPr lang="en-US" sz="2200" dirty="0" smtClean="0">
                <a:solidFill>
                  <a:schemeClr val="tx1"/>
                </a:solidFill>
              </a:rPr>
              <a:t> </a:t>
            </a:r>
            <a:r>
              <a:rPr lang="uk-UA" sz="2200" b="1" i="1" dirty="0" smtClean="0">
                <a:solidFill>
                  <a:schemeClr val="tx1"/>
                </a:solidFill>
              </a:rPr>
              <a:t>”</a:t>
            </a:r>
            <a:r>
              <a:rPr lang="uk-UA" sz="2200" dirty="0" smtClean="0">
                <a:solidFill>
                  <a:schemeClr val="tx1"/>
                </a:solidFill>
              </a:rPr>
              <a:t>, </a:t>
            </a:r>
            <a:r>
              <a:rPr lang="uk-UA" sz="2200" dirty="0" smtClean="0">
                <a:solidFill>
                  <a:schemeClr val="tx1"/>
                </a:solidFill>
              </a:rPr>
              <a:t>Академія педагогічних наук України ,Центральний інститут післядипломної педагогічної освіти , Київ –2006)</a:t>
            </a:r>
            <a:endParaRPr lang="ru-RU" sz="2200" dirty="0" smtClean="0">
              <a:solidFill>
                <a:schemeClr val="tx1"/>
              </a:solidFill>
            </a:endParaRPr>
          </a:p>
          <a:p>
            <a:endParaRPr lang="ru-RU" dirty="0"/>
          </a:p>
        </p:txBody>
      </p:sp>
      <p:sp>
        <p:nvSpPr>
          <p:cNvPr id="6" name="Заголовок 1"/>
          <p:cNvSpPr txBox="1">
            <a:spLocks noGrp="1"/>
          </p:cNvSpPr>
          <p:nvPr>
            <p:ph type="title"/>
          </p:nvPr>
        </p:nvSpPr>
        <p:spPr>
          <a:xfrm>
            <a:off x="755650" y="260649"/>
            <a:ext cx="7772400" cy="576064"/>
          </a:xfrm>
          <a:prstGeom prst="rect">
            <a:avLst/>
          </a:prstGeom>
          <a:ln w="38100"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vert="horz" lIns="91440" tIns="45720" rIns="91440" bIns="45720" rtlCol="0" anchor="t">
            <a:normAutofit fontScale="9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uk-UA" sz="20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ПЕРЕЛІК НАВЧАЛЬНИХ  ПРОГРАМ ГУРТКІВ</a:t>
            </a:r>
            <a:r>
              <a:rPr kumimoji="0" lang="uk-UA" sz="2000" b="1" i="1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r>
              <a:rPr kumimoji="0" lang="ru-RU" sz="20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ВІЙСЬКОВО – ПАТР</a:t>
            </a:r>
            <a:r>
              <a:rPr kumimoji="0" lang="uk-UA" sz="20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І</a:t>
            </a:r>
            <a:r>
              <a:rPr kumimoji="0" lang="ru-RU" sz="20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ОТИЧНОГО </a:t>
            </a:r>
            <a:r>
              <a:rPr kumimoji="0" lang="uk-UA" sz="20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НАПРЯМУ</a:t>
            </a:r>
            <a:r>
              <a:rPr kumimoji="0" lang="ru-RU" sz="20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ru-RU" sz="20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endParaRPr kumimoji="0" lang="ru-RU" sz="2000" b="1" i="0" u="none" strike="noStrike" kern="1200" cap="all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71600" y="188640"/>
            <a:ext cx="7772400" cy="606276"/>
          </a:xfrm>
          <a:ln w="38100"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ctr"/>
            <a:r>
              <a:rPr lang="uk-UA" dirty="0" smtClean="0"/>
              <a:t>ДОДАТКИ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1124744"/>
            <a:ext cx="7772400" cy="5256583"/>
          </a:xfrm>
          <a:ln w="38100"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>
              <a:spcBef>
                <a:spcPts val="0"/>
              </a:spcBef>
            </a:pPr>
            <a:endParaRPr lang="uk-UA" sz="3200" b="1" i="1" dirty="0" smtClean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>
              <a:spcBef>
                <a:spcPts val="0"/>
              </a:spcBef>
            </a:pPr>
            <a:endParaRPr lang="uk-UA" sz="3200" b="1" i="1" dirty="0" smtClean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>
              <a:spcBef>
                <a:spcPts val="0"/>
              </a:spcBef>
            </a:pPr>
            <a:endParaRPr lang="uk-UA" sz="3200" b="1" i="1" dirty="0" smtClean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 algn="ctr">
              <a:spcBef>
                <a:spcPts val="0"/>
              </a:spcBef>
            </a:pPr>
            <a:r>
              <a:rPr lang="uk-UA" sz="3200" b="1" i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МЕТОДИЧНІ РЕКОМЕНДАЦІЇ ЩОДО  ОРГА-НІЗАЦІЇ  РОБОТИ ГУРТКІВ ВІЙСЬКОВО – ПАТРІОТИЧНОГО ВИХОВАННЯ</a:t>
            </a:r>
            <a:endParaRPr lang="ru-RU" sz="3200" b="1" i="1" dirty="0" smtClean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 algn="r"/>
            <a:r>
              <a:rPr lang="uk-UA" dirty="0" err="1" smtClean="0">
                <a:solidFill>
                  <a:schemeClr val="tx1"/>
                </a:solidFill>
              </a:rPr>
              <a:t>Кривонос</a:t>
            </a:r>
            <a:r>
              <a:rPr lang="uk-UA" dirty="0" smtClean="0">
                <a:solidFill>
                  <a:schemeClr val="tx1"/>
                </a:solidFill>
              </a:rPr>
              <a:t> Ю.Д. Київ – 2006</a:t>
            </a:r>
            <a:endParaRPr lang="ru-RU" dirty="0" smtClean="0">
              <a:solidFill>
                <a:schemeClr val="tx1"/>
              </a:solidFill>
            </a:endParaRPr>
          </a:p>
          <a:p>
            <a:endParaRPr lang="ru-RU" sz="2400" dirty="0" smtClean="0">
              <a:solidFill>
                <a:schemeClr val="tx1"/>
              </a:solidFill>
            </a:endParaRPr>
          </a:p>
          <a:p>
            <a:pPr algn="ctr"/>
            <a:r>
              <a:rPr lang="uk-UA" sz="32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ДОПРИЗОВНА ПІДГОТОВКА</a:t>
            </a:r>
            <a:r>
              <a:rPr lang="ru-RU" sz="32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 </a:t>
            </a:r>
            <a:r>
              <a:rPr lang="uk-UA" sz="32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І ВІЙСЬКОВО-ПАТРІОТИЧНЕ</a:t>
            </a:r>
            <a:r>
              <a:rPr lang="ru-RU" sz="32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  </a:t>
            </a:r>
            <a:r>
              <a:rPr lang="uk-UA" sz="3200" b="1" i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ВИХОВАННЯ В ШКОЛІ </a:t>
            </a:r>
          </a:p>
          <a:p>
            <a:pPr algn="r"/>
            <a:r>
              <a:rPr lang="uk-UA" dirty="0" err="1" smtClean="0">
                <a:solidFill>
                  <a:schemeClr val="tx1"/>
                </a:solidFill>
              </a:rPr>
              <a:t>Недужко</a:t>
            </a:r>
            <a:r>
              <a:rPr lang="uk-UA" dirty="0" smtClean="0">
                <a:solidFill>
                  <a:schemeClr val="tx1"/>
                </a:solidFill>
              </a:rPr>
              <a:t> В.Д., Іванов В.В. Луцьк  2002 р.</a:t>
            </a:r>
            <a:endParaRPr lang="ru-RU" dirty="0" smtClean="0">
              <a:solidFill>
                <a:schemeClr val="tx1"/>
              </a:solidFill>
            </a:endParaRPr>
          </a:p>
          <a:p>
            <a:endParaRPr lang="ru-RU" b="1" dirty="0" smtClean="0"/>
          </a:p>
          <a:p>
            <a:endParaRPr lang="ru-RU" b="1" dirty="0" smtClean="0"/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</TotalTime>
  <Words>182</Words>
  <Application>Microsoft Office PowerPoint</Application>
  <PresentationFormat>Экран (4:3)</PresentationFormat>
  <Paragraphs>36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  ПЛАНУВАННЯ ТА ОБЛІК РОБОТИ ГУРТКІВ  ВІЙСЬКОВО-ПАТРІОТИЧНОГО ВИХОВАННЯ    В ШКОЛІ   </vt:lpstr>
      <vt:lpstr>СТРУКТУРА ПОСІБНИКА</vt:lpstr>
      <vt:lpstr>ПЕРЕЛІК НАВЧАЛЬНИХ  ПРОГРАМ ГУРТКІВ ВІЙСЬКОВО – ПАТРІОТИЧНОГО НАПРЯМУ </vt:lpstr>
      <vt:lpstr>ПЕРЕЛІК НАВЧАЛЬНИХ  ПРОГРАМ ГУРТКІВ ВІЙСЬКОВО – ПАТРІОТИЧНОГО НАПРЯМУ </vt:lpstr>
      <vt:lpstr>ДОДАТКИ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ПЛАНУВАННЯ ТА ОБЛІК РОБОТИ ГУРТКІВ  ВІЙСЬКОВО-ПАТРІОТИЧНОГО ВИХОВАННЯ    В ШКОЛІ   </dc:title>
  <cp:lastModifiedBy>Admin</cp:lastModifiedBy>
  <cp:revision>8</cp:revision>
  <dcterms:modified xsi:type="dcterms:W3CDTF">2013-01-22T20:16:28Z</dcterms:modified>
</cp:coreProperties>
</file>

<file path=docProps/thumbnail.jpeg>
</file>